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60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99" r:id="rId11"/>
    <p:sldId id="647" r:id="rId12"/>
    <p:sldId id="648" r:id="rId13"/>
    <p:sldId id="649" r:id="rId14"/>
    <p:sldId id="650" r:id="rId15"/>
    <p:sldId id="644" r:id="rId16"/>
    <p:sldId id="269" r:id="rId17"/>
    <p:sldId id="621" r:id="rId18"/>
    <p:sldId id="651" r:id="rId19"/>
    <p:sldId id="605" r:id="rId20"/>
    <p:sldId id="611" r:id="rId21"/>
    <p:sldId id="646" r:id="rId22"/>
    <p:sldId id="271" r:id="rId23"/>
    <p:sldId id="645" r:id="rId24"/>
    <p:sldId id="652" r:id="rId25"/>
    <p:sldId id="653" r:id="rId26"/>
    <p:sldId id="655" r:id="rId27"/>
    <p:sldId id="656" r:id="rId28"/>
    <p:sldId id="657" r:id="rId29"/>
    <p:sldId id="654" r:id="rId30"/>
    <p:sldId id="658" r:id="rId31"/>
    <p:sldId id="659" r:id="rId32"/>
    <p:sldId id="660" r:id="rId33"/>
    <p:sldId id="661" r:id="rId34"/>
    <p:sldId id="662" r:id="rId35"/>
    <p:sldId id="663" r:id="rId36"/>
    <p:sldId id="664" r:id="rId37"/>
    <p:sldId id="670" r:id="rId38"/>
    <p:sldId id="666" r:id="rId39"/>
    <p:sldId id="667" r:id="rId40"/>
    <p:sldId id="668" r:id="rId41"/>
    <p:sldId id="687" r:id="rId42"/>
    <p:sldId id="669" r:id="rId43"/>
    <p:sldId id="671" r:id="rId44"/>
    <p:sldId id="672" r:id="rId45"/>
    <p:sldId id="676" r:id="rId46"/>
    <p:sldId id="673" r:id="rId47"/>
    <p:sldId id="674" r:id="rId48"/>
    <p:sldId id="675" r:id="rId49"/>
    <p:sldId id="677" r:id="rId50"/>
    <p:sldId id="678" r:id="rId51"/>
    <p:sldId id="679" r:id="rId52"/>
    <p:sldId id="685" r:id="rId53"/>
    <p:sldId id="681" r:id="rId54"/>
    <p:sldId id="682" r:id="rId55"/>
    <p:sldId id="683" r:id="rId56"/>
    <p:sldId id="688" r:id="rId57"/>
    <p:sldId id="684" r:id="rId58"/>
    <p:sldId id="280" r:id="rId59"/>
  </p:sldIdLst>
  <p:sldSz cx="18288000" cy="10287000"/>
  <p:notesSz cx="10287000" cy="18288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rbel" panose="020B0503020204020204" pitchFamily="34" charset="0"/>
      <p:regular r:id="rId65"/>
      <p:bold r:id="rId66"/>
      <p:italic r:id="rId67"/>
      <p:boldItalic r:id="rId68"/>
    </p:embeddedFont>
    <p:embeddedFont>
      <p:font typeface="Inter" panose="02000503000000020004" pitchFamily="2" charset="0"/>
      <p:regular r:id="rId69"/>
      <p:bold r:id="rId70"/>
    </p:embeddedFont>
    <p:embeddedFont>
      <p:font typeface="Inter SemiBold" panose="020F0502020204030204" pitchFamily="34" charset="0"/>
      <p:regular r:id="rId71"/>
      <p:bold r:id="rId72"/>
      <p:italic r:id="rId73"/>
      <p:boldItalic r:id="rId74"/>
    </p:embeddedFont>
    <p:embeddedFont>
      <p:font typeface="Montserrat SemiBold" panose="020F0502020204030204" pitchFamily="34" charset="0"/>
      <p:regular r:id="rId75"/>
      <p:bold r:id="rId76"/>
      <p:italic r:id="rId77"/>
      <p:boldItalic r:id="rId78"/>
    </p:embeddedFont>
    <p:embeddedFont>
      <p:font typeface="Open Sans" panose="020B0606030504020204" pitchFamily="34" charset="0"/>
      <p:regular r:id="rId79"/>
      <p:bold r:id="rId80"/>
      <p:italic r:id="rId81"/>
      <p:boldItalic r:id="rId82"/>
    </p:embeddedFont>
    <p:embeddedFont>
      <p:font typeface="Roboto" panose="02000000000000000000" pitchFamily="2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7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font" Target="fonts/font24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font" Target="fonts/font2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6.fntdata"/><Relationship Id="rId87" Type="http://customschemas.google.com/relationships/presentationmetadata" Target="metadata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81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690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704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096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486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431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499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167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062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50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689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941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89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780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941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7203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345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9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17187"/>
            <a:ext cx="15773400" cy="2904099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Магические методы классов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часть 1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</a:t>
            </a:r>
            <a:r>
              <a:rPr lang="ru-RU" sz="18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getattribute</a:t>
            </a:r>
            <a:r>
              <a:rPr lang="en-US" dirty="0"/>
              <a:t>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</a:t>
            </a:r>
            <a:r>
              <a:rPr lang="ru-RU" sz="2400" b="1" dirty="0"/>
              <a:t>__</a:t>
            </a:r>
            <a:r>
              <a:rPr lang="en-US" sz="2400" b="1" dirty="0" err="1"/>
              <a:t>getattribute</a:t>
            </a:r>
            <a:r>
              <a:rPr lang="en-US" sz="2400" b="1" dirty="0"/>
              <a:t>__ </a:t>
            </a:r>
            <a:r>
              <a:rPr lang="ru-RU" sz="2400" dirty="0"/>
              <a:t>вызывается при доступе к атрибуту объекта. </a:t>
            </a:r>
          </a:p>
          <a:p>
            <a:r>
              <a:rPr lang="ru-RU" sz="2400" dirty="0"/>
              <a:t>Это позволяет контролировать и изменять поведение получения атрибутов. </a:t>
            </a:r>
          </a:p>
          <a:p>
            <a:r>
              <a:rPr lang="ru-RU" sz="2400" dirty="0"/>
              <a:t>Следует быть осторожным при переопределении этого метода, чтобы избежать бесконечной рекурсии.</a:t>
            </a:r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name == "value":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= super().__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{value}"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10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getattribute</a:t>
            </a:r>
            <a:r>
              <a:rPr lang="en-US" dirty="0"/>
              <a:t>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Плохая реализация </a:t>
            </a:r>
            <a:r>
              <a:rPr lang="ru-RU" sz="2400" b="1" dirty="0"/>
              <a:t>__</a:t>
            </a:r>
            <a:r>
              <a:rPr lang="en-US" sz="2400" b="1" dirty="0" err="1"/>
              <a:t>getattribute</a:t>
            </a:r>
            <a:r>
              <a:rPr lang="en-US" sz="2400" b="1" dirty="0"/>
              <a:t>__</a:t>
            </a:r>
            <a:r>
              <a:rPr lang="ru-RU" sz="2400" b="1" dirty="0"/>
              <a:t> </a:t>
            </a:r>
            <a:r>
              <a:rPr lang="ru-RU" sz="2400" dirty="0"/>
              <a:t>которая</a:t>
            </a:r>
            <a:r>
              <a:rPr lang="en-US" sz="2400" b="1" dirty="0"/>
              <a:t> </a:t>
            </a:r>
            <a:r>
              <a:rPr lang="ru-RU" sz="2400" dirty="0"/>
              <a:t>вызовет бесконечную рекурсию.</a:t>
            </a:r>
          </a:p>
          <a:p>
            <a:r>
              <a:rPr lang="ru-RU" sz="2400" dirty="0"/>
              <a:t>Переопределение метода __</a:t>
            </a:r>
            <a:r>
              <a:rPr lang="en-US" sz="2400" dirty="0" err="1"/>
              <a:t>getattribute</a:t>
            </a:r>
            <a:r>
              <a:rPr lang="en-US" sz="2400" dirty="0"/>
              <a:t>__ </a:t>
            </a:r>
            <a:r>
              <a:rPr lang="ru-RU" sz="2400" dirty="0"/>
              <a:t>может привести к бесконечной рекурсии, если не использовать метод </a:t>
            </a:r>
            <a:r>
              <a:rPr lang="en-US" sz="2400" dirty="0"/>
              <a:t>super().__</a:t>
            </a:r>
            <a:r>
              <a:rPr lang="en-US" sz="2400" dirty="0" err="1"/>
              <a:t>getattribute</a:t>
            </a:r>
            <a:r>
              <a:rPr lang="en-US" sz="2400" dirty="0"/>
              <a:t>__() </a:t>
            </a:r>
            <a:r>
              <a:rPr lang="ru-RU" sz="2400" dirty="0"/>
              <a:t>или </a:t>
            </a:r>
            <a:r>
              <a:rPr lang="en-US" sz="2400" dirty="0"/>
              <a:t>object.__</a:t>
            </a:r>
            <a:r>
              <a:rPr lang="en-US" sz="2400" dirty="0" err="1"/>
              <a:t>getattribute</a:t>
            </a:r>
            <a:r>
              <a:rPr lang="en-US" sz="2400" dirty="0"/>
              <a:t>__() </a:t>
            </a:r>
            <a:r>
              <a:rPr lang="ru-RU" sz="2400" dirty="0"/>
              <a:t>для получения значения атрибута. </a:t>
            </a:r>
          </a:p>
          <a:p>
            <a:r>
              <a:rPr lang="ru-RU" sz="2400" dirty="0"/>
              <a:t>Это происходит потому, что вызов атрибута внутри метода __</a:t>
            </a:r>
            <a:r>
              <a:rPr lang="en-US" sz="2400" dirty="0" err="1"/>
              <a:t>getattribute</a:t>
            </a:r>
            <a:r>
              <a:rPr lang="en-US" sz="2400" dirty="0"/>
              <a:t>__ </a:t>
            </a:r>
            <a:r>
              <a:rPr lang="ru-RU" sz="2400" dirty="0"/>
              <a:t>снова вызовет метод __</a:t>
            </a:r>
            <a:r>
              <a:rPr lang="en-US" sz="2400" dirty="0" err="1"/>
              <a:t>getattribute</a:t>
            </a:r>
            <a:r>
              <a:rPr lang="en-US" sz="2400" dirty="0"/>
              <a:t>__, </a:t>
            </a:r>
            <a:r>
              <a:rPr lang="ru-RU" sz="2400" dirty="0"/>
              <a:t>что приведет к рекурсивному зацикливанию.</a:t>
            </a:r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Плохая реализация: вызывает бесконечную рекурсию</a:t>
            </a:r>
          </a:p>
          <a:p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getattr</a:t>
            </a:r>
            <a:r>
              <a:rPr lang="en-US" dirty="0"/>
              <a:t>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__</a:t>
            </a:r>
            <a:r>
              <a:rPr lang="en-US" sz="2400" dirty="0" err="1"/>
              <a:t>getattr</a:t>
            </a:r>
            <a:r>
              <a:rPr lang="en-US" sz="2400" dirty="0"/>
              <a:t>__ </a:t>
            </a:r>
            <a:r>
              <a:rPr lang="ru-RU" sz="2400" dirty="0"/>
              <a:t>вызывается только в том случае, если атрибут не найден стандартным способом. </a:t>
            </a:r>
          </a:p>
          <a:p>
            <a:r>
              <a:rPr lang="ru-RU" sz="2400" dirty="0"/>
              <a:t>Это полезно для предоставления значений по умолчанию или для обработки отсутствующих атрибутов.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name ==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missing_attribute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"Default value"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(f"{name} not found")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0716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delattr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__</a:t>
            </a:r>
            <a:r>
              <a:rPr lang="en-US" sz="2400" dirty="0" err="1"/>
              <a:t>delattr</a:t>
            </a:r>
            <a:r>
              <a:rPr lang="en-US" sz="2400" dirty="0"/>
              <a:t>__ </a:t>
            </a:r>
            <a:r>
              <a:rPr lang="ru-RU" sz="2400" dirty="0"/>
              <a:t>вызывается при удалении атрибута. </a:t>
            </a:r>
          </a:p>
          <a:p>
            <a:r>
              <a:rPr lang="ru-RU" sz="2400" dirty="0"/>
              <a:t>Это позволяет контролировать и изменять поведение удаления атрибутов.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name == "value":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f"Deleting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{name}")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16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setattr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getattribute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delattr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attr.py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не использовать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внутри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использовать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предоставления значений по умолчанию для несуществующих атрибутов?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меры предосторожности нужно принимать при переопределении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A614-CE12-A84E-A3D3-427AB2B07F44}"/>
              </a:ext>
            </a:extLst>
          </p:cNvPr>
          <p:cNvSpPr txBox="1"/>
          <p:nvPr/>
        </p:nvSpPr>
        <p:spPr>
          <a:xfrm>
            <a:off x="1257299" y="2713809"/>
            <a:ext cx="16380243" cy="539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установке значения атрибута объекта. Он позволяет контролировать процесс установки атрибута и добавлять дополнительную логику.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br>
              <a:rPr lang="ru-RU" sz="28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вызывается при каждом доступе к атрибуту, тогда как метод __</a:t>
            </a:r>
            <a:r>
              <a:rPr lang="en-US" sz="200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вызывается только в том случае, если атрибут не найден стандартным способом.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не использовать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внутри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Если не использовать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это приведет к бесконечной рекурсии, так как 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будет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вызывать сам себя бесконечно.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5914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A614-CE12-A84E-A3D3-427AB2B07F44}"/>
              </a:ext>
            </a:extLst>
          </p:cNvPr>
          <p:cNvSpPr txBox="1"/>
          <p:nvPr/>
        </p:nvSpPr>
        <p:spPr>
          <a:xfrm>
            <a:off x="1257299" y="2713809"/>
            <a:ext cx="16380243" cy="604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использовать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предоставления значений по умолчанию для несуществующих атрибутов?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позволяет возвращать значения по умолчанию для несуществующих атрибутов. И организовать обработку ошибок такого типа.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удалении атрибута объекта. Он позволяет контролировать процесс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удаления атрибута и добавлять дополнительную логику.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меры предосторожности нужно принимать при переопределении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При переопределении метода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важно использовать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для получения значения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атрибута, чтобы избежать бесконечной рекурсии.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02540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Getter &amp; Setter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attr.py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2114550"/>
            <a:ext cx="56769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59707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665770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sz="4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b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0" y="5134615"/>
            <a:ext cx="3681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1" y="6776718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Корпоративный e-mail 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доступа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attr.py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Задание Создание класса с </a:t>
            </a:r>
            <a:r>
              <a:rPr lang="ru-RU" sz="2400" b="1" i="0" dirty="0" err="1">
                <a:solidFill>
                  <a:schemeClr val="tx1"/>
                </a:solidFill>
                <a:latin typeface="+mn-lt"/>
              </a:rPr>
              <a:t>логированием</a:t>
            </a:r>
            <a:r>
              <a:rPr lang="ru-RU" sz="2400" b="1" i="0" dirty="0">
                <a:solidFill>
                  <a:schemeClr val="tx1"/>
                </a:solidFill>
                <a:latin typeface="+mn-lt"/>
              </a:rPr>
              <a:t> доступа к атрибутам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LoggedAttributes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вести лог всех операций по установке, получению и удалению атрибутов, а также предоставлять значения по умолчанию для отсутствующих атрибутов. Все операции должны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логироваться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 список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log.</a:t>
            </a: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setattr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установки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getattribute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доступа к атрибутам.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getattr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и предоставления значения по умолчанию для отсутствующих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delattr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удаления атрибутов.</a:t>
            </a:r>
          </a:p>
        </p:txBody>
      </p:sp>
    </p:spTree>
    <p:extLst>
      <p:ext uri="{BB962C8B-B14F-4D97-AF65-F5344CB8AC3E}">
        <p14:creationId xmlns:p14="http://schemas.microsoft.com/office/powerpoint/2010/main" val="16751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call__</a:t>
            </a:r>
          </a:p>
        </p:txBody>
      </p:sp>
    </p:spTree>
    <p:extLst>
      <p:ext uri="{BB962C8B-B14F-4D97-AF65-F5344CB8AC3E}">
        <p14:creationId xmlns:p14="http://schemas.microsoft.com/office/powerpoint/2010/main" val="1348229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__</a:t>
            </a:r>
            <a:r>
              <a:rPr lang="en-US" sz="2400" dirty="0"/>
              <a:t>call__ - </a:t>
            </a:r>
            <a:r>
              <a:rPr lang="ru-RU" sz="2400" dirty="0"/>
              <a:t>это специальный метод, который позволяет экземплярам классов вести себя как функции. </a:t>
            </a:r>
            <a:endParaRPr lang="en-US" sz="2400" dirty="0"/>
          </a:p>
          <a:p>
            <a:r>
              <a:rPr lang="ru-RU" sz="2400" dirty="0"/>
              <a:t>Когда объект класса, содержащего метод __</a:t>
            </a:r>
            <a:r>
              <a:rPr lang="en-US" sz="2400" dirty="0"/>
              <a:t>call__, </a:t>
            </a:r>
            <a:r>
              <a:rPr lang="ru-RU" sz="2400" dirty="0"/>
              <a:t>вызывается как функция, автоматически вызывается этот метод. </a:t>
            </a:r>
            <a:endParaRPr lang="en-US" sz="2400" dirty="0"/>
          </a:p>
          <a:p>
            <a:r>
              <a:rPr lang="ru-RU" sz="2400" dirty="0"/>
              <a:t>Это позволяет создавать объекты, которые можно вызывать, как если бы они были функциями.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MyCallable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__call__(self, 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print("Called with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print("Called with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MyCallable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obj(1, 2, 3, a=4, b=5)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with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(1, 2, 3)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Called with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{'a': 4, 'b': 5}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69596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Пример использования метода __</a:t>
            </a:r>
            <a:r>
              <a:rPr lang="en-US" sz="2400" dirty="0"/>
              <a:t>call__ - </a:t>
            </a:r>
            <a:r>
              <a:rPr lang="ru-RU" sz="2400" dirty="0"/>
              <a:t>класс ведущий счет числа вызовов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Counter: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__call__(self):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f"Called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times")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 = Counter()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1 times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2 times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3 times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7092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Пример использования метода __</a:t>
            </a:r>
            <a:r>
              <a:rPr lang="en-US" sz="2400" dirty="0"/>
              <a:t>call__ - </a:t>
            </a:r>
            <a:r>
              <a:rPr lang="ru-RU" sz="2400" dirty="0"/>
              <a:t>класс математических операций</a:t>
            </a:r>
          </a:p>
          <a:p>
            <a:endParaRPr lang="ru-RU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Multiplier: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factor):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self.factor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factor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__call__(self,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 *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self.factor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 = Multiplier(2)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triple = Multiplier(3)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print(double(5))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10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print(triple(5))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15</a:t>
            </a:r>
          </a:p>
        </p:txBody>
      </p:sp>
    </p:spTree>
    <p:extLst>
      <p:ext uri="{BB962C8B-B14F-4D97-AF65-F5344CB8AC3E}">
        <p14:creationId xmlns:p14="http://schemas.microsoft.com/office/powerpoint/2010/main" val="1912459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Преимущества использования метода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Удобство: Позволяет использовать объекты как функции, что делает код более элегантным и лаконичным.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Инкапсуляция: Можно инкапсулировать сложную логику внутри объекта, который ведет себя как функция.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Гибкость: Позволяет создавать объекты с изменяемым поведением, зависящим от внутреннего состояния.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предоставляет мощный способ создания объектов, которые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могут быть вызваны как функции. 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Это может быть полезно для реализации различных шаблонов проектирования и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повышения гибкости и удобства использования кода.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44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Функторы и 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классы-декораторы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10484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Функторы и классы-декораторы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 (или функциональный объект) — это объект, который можно вызвать как функцию. 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 реализуются путем определения метода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классе. Это позволяет экземплярам класса быть вызываемыми, как функции.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 полезны, когда необходимо, чтобы объекты класса имели поведение, аналогичное функциям. Они могут сохранять состояние между вызовами или быть настроены при создании.</a:t>
            </a:r>
          </a:p>
        </p:txBody>
      </p:sp>
    </p:spTree>
    <p:extLst>
      <p:ext uri="{BB962C8B-B14F-4D97-AF65-F5344CB8AC3E}">
        <p14:creationId xmlns:p14="http://schemas.microsoft.com/office/powerpoint/2010/main" val="368120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29" y="1485838"/>
            <a:ext cx="9284779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Отредактировать под преподавателя</a:t>
            </a:r>
            <a:endParaRPr 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other):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other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add_five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Adder(5)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add_five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15</a:t>
            </a:r>
          </a:p>
        </p:txBody>
      </p:sp>
    </p:spTree>
    <p:extLst>
      <p:ext uri="{BB962C8B-B14F-4D97-AF65-F5344CB8AC3E}">
        <p14:creationId xmlns:p14="http://schemas.microsoft.com/office/powerpoint/2010/main" val="4161385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Функторы и классы-декораторы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Классы-декораторы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Классы-декораторы используют метод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изменения или расширения поведения функций или методов. Они позволяют оборачивать функции или методы в дополнительные уровни логики.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Классы-декораторы полезны для модификации поведения функций или методов. Они могут добавлять предварительную или последующую обработку, изменять аргументы или результаты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функций.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92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Декораторы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Logger: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f"Function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{self.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.__name__} called with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result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f"Function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{self.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.__name__} returned: {result}")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result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@Logger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add(a, b):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add(2, 3)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add called with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(2, 3),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{}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add returned: 5</a:t>
            </a:r>
          </a:p>
        </p:txBody>
      </p:sp>
    </p:spTree>
    <p:extLst>
      <p:ext uri="{BB962C8B-B14F-4D97-AF65-F5344CB8AC3E}">
        <p14:creationId xmlns:p14="http://schemas.microsoft.com/office/powerpoint/2010/main" val="309162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функторов и декораторов с помощью метода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call__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func_decor.py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451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он используется?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быть полезен для реализации счетчика вызовов?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создать?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функторы отличаются от обычных функций? Приведите пример, демонстрирующий хранение состояния в функторе.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работает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преимущество использования классов-декораторов по сравнению с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функциями-декораторами?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70540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4CB90-EC76-1F48-9E2E-C45AC438F88A}"/>
              </a:ext>
            </a:extLst>
          </p:cNvPr>
          <p:cNvSpPr txBox="1"/>
          <p:nvPr/>
        </p:nvSpPr>
        <p:spPr>
          <a:xfrm>
            <a:off x="1257299" y="2713809"/>
            <a:ext cx="16380243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он используется?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позволяет экземпляру класса вести себя как функция. Он вызывается, когда экземпляр объекта вызывается как функция.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быть полезен для реализации счетчика вызовов?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может использоваться для увеличения счетчика каждый раз, когда объект вызывается.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создать?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Функтор — это объект, который можно вызывать как функцию. Его создание требует определения метода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классе.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15935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4CB90-EC76-1F48-9E2E-C45AC438F88A}"/>
              </a:ext>
            </a:extLst>
          </p:cNvPr>
          <p:cNvSpPr txBox="1"/>
          <p:nvPr/>
        </p:nvSpPr>
        <p:spPr>
          <a:xfrm>
            <a:off x="1257299" y="2713809"/>
            <a:ext cx="16380243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функторы отличаются от обычных функций? Приведите пример, демонстрирующий хранение состояния в функторе.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Функторы могут сохранять состояние между вызовами, в то время как обычные функции нет.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работает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Класс-декоратор принимает функцию в конструкторе и реализует 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который оборачивает и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модифицирует поведение функции.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преимущество использования классов-декораторов по сравнению с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функциями-декораторами?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Классы-декораторы могут хранить состояние и использовать методы для более сложной логики, тогда как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функции-декораторы ограничены одной функцией.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628489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call__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()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Функторы и декораторы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53706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func_decor.py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828782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Функторы и классы-декораторы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func_decor.py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Задача : Создание класса-декоратора для времени выполнения функции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класс-декоратор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TimeLogger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логировать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время выполнения оборачиваемой функции. Класс должен использовать метод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call__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измерения времени выполнения функции </a:t>
            </a:r>
            <a:br>
              <a:rPr lang="ru-RU" sz="2400" i="0" dirty="0">
                <a:solidFill>
                  <a:schemeClr val="tx1"/>
                </a:solidFill>
                <a:latin typeface="+mn-lt"/>
              </a:rPr>
            </a:br>
            <a:r>
              <a:rPr lang="ru-RU" sz="2400" i="0" dirty="0">
                <a:solidFill>
                  <a:schemeClr val="tx1"/>
                </a:solidFill>
                <a:latin typeface="+mn-lt"/>
              </a:rPr>
              <a:t>и вывода этой информации на экран.</a:t>
            </a: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TimeLogger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должен принимать функцию в своем конструкторе.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Метод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call__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должен измерять время выполнения функции и выводить эту </a:t>
            </a:r>
            <a:br>
              <a:rPr lang="ru-RU" sz="2400" i="0" dirty="0">
                <a:solidFill>
                  <a:schemeClr val="tx1"/>
                </a:solidFill>
                <a:latin typeface="+mn-lt"/>
              </a:rPr>
            </a:br>
            <a:r>
              <a:rPr lang="ru-RU" sz="2400" i="0" dirty="0">
                <a:solidFill>
                  <a:schemeClr val="tx1"/>
                </a:solidFill>
                <a:latin typeface="+mn-lt"/>
              </a:rPr>
              <a:t>информацию на экран.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Напишите тестовый код, который демонстрирует использование этого декоратора.</a:t>
            </a:r>
          </a:p>
        </p:txBody>
      </p:sp>
    </p:spTree>
    <p:extLst>
      <p:ext uri="{BB962C8B-B14F-4D97-AF65-F5344CB8AC3E}">
        <p14:creationId xmlns:p14="http://schemas.microsoft.com/office/powerpoint/2010/main" val="409042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51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1999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str__</a:t>
            </a:r>
            <a:b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repr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len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__abs__</a:t>
            </a:r>
          </a:p>
        </p:txBody>
      </p:sp>
    </p:spTree>
    <p:extLst>
      <p:ext uri="{BB962C8B-B14F-4D97-AF65-F5344CB8AC3E}">
        <p14:creationId xmlns:p14="http://schemas.microsoft.com/office/powerpoint/2010/main" val="2917848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</a:t>
            </a:r>
            <a:br>
              <a:rPr lang="en-US" dirty="0"/>
            </a:br>
            <a:r>
              <a:rPr lang="ru-RU" dirty="0"/>
              <a:t>__</a:t>
            </a:r>
            <a:r>
              <a:rPr lang="en-US" dirty="0"/>
              <a:t>str__  __</a:t>
            </a:r>
            <a:r>
              <a:rPr lang="en-US" dirty="0" err="1"/>
              <a:t>repr</a:t>
            </a:r>
            <a:r>
              <a:rPr lang="en-US" dirty="0"/>
              <a:t>__  __</a:t>
            </a:r>
            <a:r>
              <a:rPr lang="en-US" dirty="0" err="1"/>
              <a:t>len</a:t>
            </a:r>
            <a:r>
              <a:rPr lang="en-US" dirty="0"/>
              <a:t>__  __abs__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3539920"/>
            <a:ext cx="1674331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Эти магические методы позволяют управлять поведением объектов при выполнении различных операций: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str__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человекочитаемого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представления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отладочного представления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получения длины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abs__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получения абсолютного значения объекта.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Понимание и использование этих методов позволяет создавать более интуитивно 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понятные и гибкие классы, которые могут взаимодействовать с различными 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встроенными функциями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Python.</a:t>
            </a:r>
          </a:p>
        </p:txBody>
      </p:sp>
    </p:spTree>
    <p:extLst>
      <p:ext uri="{BB962C8B-B14F-4D97-AF65-F5344CB8AC3E}">
        <p14:creationId xmlns:p14="http://schemas.microsoft.com/office/powerpoint/2010/main" val="2085281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__str__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str__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строкового представления объекта, которое предназначено для пользователей (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человекочитаемое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).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Он вызывается функцией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str()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встроенной функцией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print()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__str__(self):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 value 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print(obj)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 value 10</a:t>
            </a:r>
          </a:p>
        </p:txBody>
      </p:sp>
    </p:spTree>
    <p:extLst>
      <p:ext uri="{BB962C8B-B14F-4D97-AF65-F5344CB8AC3E}">
        <p14:creationId xmlns:p14="http://schemas.microsoft.com/office/powerpoint/2010/main" val="813910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repr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484864"/>
            <a:ext cx="16743316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строкового представления объекта, которое предназначено для разработчиков (отладочное представление).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Он вызывается функцией 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Целью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является предоставление информации, которая может быть использована для создания нового аналогичного объекта (если это возможно).</a:t>
            </a: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2756495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len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484864"/>
            <a:ext cx="16743316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длины объекта. Он вызывается функцией 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Обычно он используется для коллекций (списки, строки и т.д.).</a:t>
            </a: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MyCollection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items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MyCollection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2, 3, 4])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(collection))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4</a:t>
            </a:r>
          </a:p>
        </p:txBody>
      </p:sp>
    </p:spTree>
    <p:extLst>
      <p:ext uri="{BB962C8B-B14F-4D97-AF65-F5344CB8AC3E}">
        <p14:creationId xmlns:p14="http://schemas.microsoft.com/office/powerpoint/2010/main" val="2553092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__abs__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484864"/>
            <a:ext cx="16743316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abs__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абсолютного значения объекта. Он вызывается функцией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abs()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Обычно он используется для числовых типов.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__abs__(self):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abs(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(-10)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print(abs(num))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10</a:t>
            </a:r>
          </a:p>
        </p:txBody>
      </p:sp>
    </p:spTree>
    <p:extLst>
      <p:ext uri="{BB962C8B-B14F-4D97-AF65-F5344CB8AC3E}">
        <p14:creationId xmlns:p14="http://schemas.microsoft.com/office/powerpoint/2010/main" val="381873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на использование методов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setattr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delattr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метода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call__,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функторов и классов-декораторов, а также методов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str__,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abs__.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practice.py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6252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можно использовать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функторы и как они используются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создать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, для чего он используется и чем отличается от функции-декоратора?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str__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repr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они отличаются?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чего используются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abs__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</a:p>
        </p:txBody>
      </p:sp>
    </p:spTree>
    <p:extLst>
      <p:ext uri="{BB962C8B-B14F-4D97-AF65-F5344CB8AC3E}">
        <p14:creationId xmlns:p14="http://schemas.microsoft.com/office/powerpoint/2010/main" val="307298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10784-6F15-B34A-BB92-2BC715333305}"/>
              </a:ext>
            </a:extLst>
          </p:cNvPr>
          <p:cNvSpPr txBox="1"/>
          <p:nvPr/>
        </p:nvSpPr>
        <p:spPr>
          <a:xfrm>
            <a:off x="1257299" y="2713809"/>
            <a:ext cx="16380243" cy="4919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name, value):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установке атрибута.</a:t>
            </a: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доступе к атрибуту.</a:t>
            </a: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Вызывается, если атрибут не найден стандартным способом.</a:t>
            </a: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удалении атрибута.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можно использовать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позволяет экземпляру класса вести себя как функция.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функторы и как они используются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Функтор — это объект, который ведет себя как функция, благодаря реализации метода __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call__.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12746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10784-6F15-B34A-BB92-2BC715333305}"/>
              </a:ext>
            </a:extLst>
          </p:cNvPr>
          <p:cNvSpPr txBox="1"/>
          <p:nvPr/>
        </p:nvSpPr>
        <p:spPr>
          <a:xfrm>
            <a:off x="1257299" y="2713809"/>
            <a:ext cx="16380243" cy="49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создать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, для чего он используется и чем отличается от функции-декоратора?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Класс-декоратор оборачивает функцию и изменяет ее поведение.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str__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repr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они отличаются?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984250" indent="-5318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JetBrains Mono"/>
              </a:rPr>
              <a:t>__str__(self):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Возвращает строковое представление объекта, предназначенное для пользователей.</a:t>
            </a:r>
          </a:p>
          <a:p>
            <a:pPr marL="984250" indent="-5318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dirty="0" err="1">
                <a:solidFill>
                  <a:schemeClr val="tx1"/>
                </a:solidFill>
                <a:latin typeface="JetBrains Mono"/>
              </a:rPr>
              <a:t>repr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__(self):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Возвращает строковое представление объекта, предназначенное для разработчиков.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чего используются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abs__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1022350" indent="-530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Возвращает длину объекта, вызывается функцией 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().</a:t>
            </a:r>
          </a:p>
          <a:p>
            <a:pPr marL="1022350" indent="-530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__abs__(self):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Возвращает абсолютное значение объекта, вызывается функцией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abs().</a:t>
            </a:r>
            <a:endParaRPr lang="ru-RU" sz="20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943214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Весь материал занятия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831365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practice.py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30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707580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204358"/>
            <a:ext cx="16743317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Пример использования методов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setattr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getattribute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getattr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delattr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метода __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call__,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функторов и классов-декораторов, а также методов __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str__,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abs__.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practice.py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Задача : Создание класса </a:t>
            </a:r>
            <a:r>
              <a:rPr lang="en-US" sz="2400" b="1" i="0" dirty="0" err="1">
                <a:solidFill>
                  <a:schemeClr val="tx1"/>
                </a:solidFill>
                <a:latin typeface="+mn-lt"/>
              </a:rPr>
              <a:t>AdvancedCalculator</a:t>
            </a:r>
            <a:r>
              <a:rPr lang="en-US" sz="2400" b="1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b="1" i="0" dirty="0">
                <a:solidFill>
                  <a:schemeClr val="tx1"/>
                </a:solidFill>
                <a:latin typeface="+mn-lt"/>
              </a:rPr>
              <a:t>с расширенной функциональностью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AdvancedCalculator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выполнять базовые арифметические операции и предоставлять расширенные возможности. Класс должен поддерживать следующие возможности: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Логирование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всех операций по установке, получению и удалению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Ведение счетчика вызовов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Функциональность функторов для сложения и умножения чисел.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Реализация методов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str__,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len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abs__.</a:t>
            </a:r>
          </a:p>
        </p:txBody>
      </p:sp>
    </p:spTree>
    <p:extLst>
      <p:ext uri="{BB962C8B-B14F-4D97-AF65-F5344CB8AC3E}">
        <p14:creationId xmlns:p14="http://schemas.microsoft.com/office/powerpoint/2010/main" val="2144268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75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3480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3150669"/>
            <a:ext cx="15850777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магические методы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Рассмотрели методы доступа к атрибутам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setattr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getattribute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getattr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delattr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Рассмотрели метод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call__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как на его основе строятся функторы и классы-декораторы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Поработали с методами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str__,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repr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len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__abs__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определяющими поведение стандартных функций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Методы </a:t>
            </a:r>
            <a:r>
              <a:rPr lang="en-US" sz="2400" dirty="0" err="1"/>
              <a:t>init</a:t>
            </a:r>
            <a:r>
              <a:rPr lang="en-US" sz="2400" dirty="0"/>
              <a:t>, del, new, </a:t>
            </a:r>
            <a:r>
              <a:rPr lang="en-US" sz="2400" dirty="0" err="1"/>
              <a:t>classmethod</a:t>
            </a:r>
            <a:r>
              <a:rPr lang="en-US" sz="2400" dirty="0"/>
              <a:t>, </a:t>
            </a:r>
            <a:r>
              <a:rPr lang="en-US" sz="2400" dirty="0" err="1"/>
              <a:t>staticmethod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Инкапсуляция. Режимы доступа, свойства </a:t>
            </a:r>
            <a:r>
              <a:rPr lang="ru-RU" sz="2400"/>
              <a:t>и дескрипторы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</a:t>
            </a:r>
            <a:r>
              <a:rPr lang="ru-RU" sz="2400"/>
              <a:t>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9F9FC"/>
              </a:gs>
              <a:gs pos="50000">
                <a:srgbClr val="F4841D"/>
              </a:gs>
              <a:gs pos="100000">
                <a:srgbClr val="F9F9F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…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C4926-C59C-A049-8F44-F831BDFB82DE}"/>
              </a:ext>
            </a:extLst>
          </p:cNvPr>
          <p:cNvSpPr txBox="1"/>
          <p:nvPr/>
        </p:nvSpPr>
        <p:spPr>
          <a:xfrm>
            <a:off x="1969222" y="319606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799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38765" y="5345535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2" y="6420271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39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374665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setattr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getattribute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delattr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call__. 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Функторы и классы-декораторы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repr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len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__abs__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setattr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getattribute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getattr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delattr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setattr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</a:t>
            </a:r>
            <a:r>
              <a:rPr lang="ru-RU" sz="2400" b="1" dirty="0"/>
              <a:t>__</a:t>
            </a:r>
            <a:r>
              <a:rPr lang="en-US" sz="2400" b="1" dirty="0" err="1"/>
              <a:t>setattr</a:t>
            </a:r>
            <a:r>
              <a:rPr lang="en-US" sz="2400" b="1" dirty="0"/>
              <a:t>__ </a:t>
            </a:r>
            <a:r>
              <a:rPr lang="ru-RU" sz="2400" dirty="0"/>
              <a:t>вызывается в момент присваивания атрибуту нового значения. </a:t>
            </a:r>
            <a:br>
              <a:rPr lang="ru-RU" sz="2400" dirty="0"/>
            </a:br>
            <a:r>
              <a:rPr lang="ru-RU" sz="2400" dirty="0"/>
              <a:t>Это позволяет контролировать и изменять поведение установки атрибутов.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name == "value" and value &lt; 0: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("Value must be non-negative")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__(name, value)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6382</TotalTime>
  <Words>3664</Words>
  <Application>Microsoft Macintosh PowerPoint</Application>
  <PresentationFormat>Custom</PresentationFormat>
  <Paragraphs>474</Paragraphs>
  <Slides>57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Inter SemiBold</vt:lpstr>
      <vt:lpstr>Inter</vt:lpstr>
      <vt:lpstr>Arial</vt:lpstr>
      <vt:lpstr>Courier New</vt:lpstr>
      <vt:lpstr>Montserrat SemiBold</vt:lpstr>
      <vt:lpstr>Corbel</vt:lpstr>
      <vt:lpstr>Roboto</vt:lpstr>
      <vt:lpstr>JetBrains Mono</vt:lpstr>
      <vt:lpstr>Apple Chancery</vt:lpstr>
      <vt:lpstr>Open Sans</vt:lpstr>
      <vt:lpstr>Calibri</vt:lpstr>
      <vt:lpstr>Office Theme</vt:lpstr>
      <vt:lpstr>Custom Design</vt:lpstr>
      <vt:lpstr>Python Магические методы классов часть 1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__setattr__</vt:lpstr>
      <vt:lpstr>__getattribute__ </vt:lpstr>
      <vt:lpstr>__getattribute__ </vt:lpstr>
      <vt:lpstr>__getattr__ </vt:lpstr>
      <vt:lpstr>__delattr__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__call__ </vt:lpstr>
      <vt:lpstr>__call__ </vt:lpstr>
      <vt:lpstr>__call__ </vt:lpstr>
      <vt:lpstr>__call__ </vt:lpstr>
      <vt:lpstr>PowerPoint Presentation</vt:lpstr>
      <vt:lpstr>Функторы и классы-декораторы </vt:lpstr>
      <vt:lpstr>Функторы </vt:lpstr>
      <vt:lpstr>Функторы и классы-декораторы </vt:lpstr>
      <vt:lpstr>Декораторы 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Методы  __str__  __repr__  __len__  __abs__</vt:lpstr>
      <vt:lpstr>__str__</vt:lpstr>
      <vt:lpstr>__repr__</vt:lpstr>
      <vt:lpstr>__len__</vt:lpstr>
      <vt:lpstr>__abs__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62</cp:revision>
  <dcterms:created xsi:type="dcterms:W3CDTF">2022-11-15T10:50:05Z</dcterms:created>
  <dcterms:modified xsi:type="dcterms:W3CDTF">2024-06-04T10:20:22Z</dcterms:modified>
</cp:coreProperties>
</file>